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Londrina Solid" charset="1" panose="00000500000000000000"/>
      <p:regular r:id="rId14"/>
    </p:embeddedFont>
    <p:embeddedFont>
      <p:font typeface="Dosis" charset="1" panose="02010503020202060003"/>
      <p:regular r:id="rId15"/>
    </p:embeddedFont>
    <p:embeddedFont>
      <p:font typeface="Comic Relief" charset="1" panose="030F07020303020202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45.png" Type="http://schemas.openxmlformats.org/officeDocument/2006/relationships/image"/><Relationship Id="rId15" Target="../media/image46.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DFF"/>
        </a:solidFill>
      </p:bgPr>
    </p:bg>
    <p:spTree>
      <p:nvGrpSpPr>
        <p:cNvPr id="1" name=""/>
        <p:cNvGrpSpPr/>
        <p:nvPr/>
      </p:nvGrpSpPr>
      <p:grpSpPr>
        <a:xfrm>
          <a:off x="0" y="0"/>
          <a:ext cx="0" cy="0"/>
          <a:chOff x="0" y="0"/>
          <a:chExt cx="0" cy="0"/>
        </a:xfrm>
      </p:grpSpPr>
      <p:sp>
        <p:nvSpPr>
          <p:cNvPr name="Freeform 2" id="2"/>
          <p:cNvSpPr/>
          <p:nvPr/>
        </p:nvSpPr>
        <p:spPr>
          <a:xfrm flipH="false" flipV="true" rot="0">
            <a:off x="-1737620" y="7029722"/>
            <a:ext cx="5532639" cy="5242175"/>
          </a:xfrm>
          <a:custGeom>
            <a:avLst/>
            <a:gdLst/>
            <a:ahLst/>
            <a:cxnLst/>
            <a:rect r="r" b="b" t="t" l="l"/>
            <a:pathLst>
              <a:path h="5242175" w="5532639">
                <a:moveTo>
                  <a:pt x="0" y="5242176"/>
                </a:moveTo>
                <a:lnTo>
                  <a:pt x="5532640" y="5242176"/>
                </a:lnTo>
                <a:lnTo>
                  <a:pt x="5532640" y="0"/>
                </a:lnTo>
                <a:lnTo>
                  <a:pt x="0" y="0"/>
                </a:lnTo>
                <a:lnTo>
                  <a:pt x="0" y="5242176"/>
                </a:lnTo>
                <a:close/>
              </a:path>
            </a:pathLst>
          </a:custGeom>
          <a:blipFill>
            <a:blip r:embed="rId2"/>
            <a:stretch>
              <a:fillRect l="0" t="0" r="0" b="0"/>
            </a:stretch>
          </a:blipFill>
        </p:spPr>
      </p:sp>
      <p:sp>
        <p:nvSpPr>
          <p:cNvPr name="Freeform 3" id="3"/>
          <p:cNvSpPr/>
          <p:nvPr/>
        </p:nvSpPr>
        <p:spPr>
          <a:xfrm flipH="false" flipV="false" rot="-1450741">
            <a:off x="7835139" y="7855521"/>
            <a:ext cx="12102353" cy="8229600"/>
          </a:xfrm>
          <a:custGeom>
            <a:avLst/>
            <a:gdLst/>
            <a:ahLst/>
            <a:cxnLst/>
            <a:rect r="r" b="b" t="t" l="l"/>
            <a:pathLst>
              <a:path h="8229600" w="12102353">
                <a:moveTo>
                  <a:pt x="0" y="0"/>
                </a:moveTo>
                <a:lnTo>
                  <a:pt x="12102353" y="0"/>
                </a:lnTo>
                <a:lnTo>
                  <a:pt x="12102353" y="8229600"/>
                </a:lnTo>
                <a:lnTo>
                  <a:pt x="0" y="8229600"/>
                </a:lnTo>
                <a:lnTo>
                  <a:pt x="0" y="0"/>
                </a:lnTo>
                <a:close/>
              </a:path>
            </a:pathLst>
          </a:custGeom>
          <a:blipFill>
            <a:blip r:embed="rId3"/>
            <a:stretch>
              <a:fillRect l="0" t="0" r="0" b="0"/>
            </a:stretch>
          </a:blipFill>
        </p:spPr>
      </p:sp>
      <p:sp>
        <p:nvSpPr>
          <p:cNvPr name="TextBox 4" id="4"/>
          <p:cNvSpPr txBox="true"/>
          <p:nvPr/>
        </p:nvSpPr>
        <p:spPr>
          <a:xfrm rot="0">
            <a:off x="1493604" y="4118584"/>
            <a:ext cx="8787033" cy="1812287"/>
          </a:xfrm>
          <a:prstGeom prst="rect">
            <a:avLst/>
          </a:prstGeom>
        </p:spPr>
        <p:txBody>
          <a:bodyPr anchor="t" rtlCol="false" tIns="0" lIns="0" bIns="0" rIns="0">
            <a:spAutoFit/>
          </a:bodyPr>
          <a:lstStyle/>
          <a:p>
            <a:pPr algn="l">
              <a:lnSpc>
                <a:spcPts val="13184"/>
              </a:lnSpc>
            </a:pPr>
            <a:r>
              <a:rPr lang="en-US" sz="14649">
                <a:solidFill>
                  <a:srgbClr val="414B5B"/>
                </a:solidFill>
                <a:latin typeface="Londrina Solid"/>
              </a:rPr>
              <a:t>PEGADAIAN</a:t>
            </a:r>
          </a:p>
        </p:txBody>
      </p:sp>
      <p:sp>
        <p:nvSpPr>
          <p:cNvPr name="Freeform 5" id="5"/>
          <p:cNvSpPr/>
          <p:nvPr/>
        </p:nvSpPr>
        <p:spPr>
          <a:xfrm flipH="false" flipV="false" rot="0">
            <a:off x="-2048418" y="-2073735"/>
            <a:ext cx="6609715" cy="6204870"/>
          </a:xfrm>
          <a:custGeom>
            <a:avLst/>
            <a:gdLst/>
            <a:ahLst/>
            <a:cxnLst/>
            <a:rect r="r" b="b" t="t" l="l"/>
            <a:pathLst>
              <a:path h="6204870" w="6609715">
                <a:moveTo>
                  <a:pt x="0" y="0"/>
                </a:moveTo>
                <a:lnTo>
                  <a:pt x="6609715" y="0"/>
                </a:lnTo>
                <a:lnTo>
                  <a:pt x="6609715" y="6204870"/>
                </a:lnTo>
                <a:lnTo>
                  <a:pt x="0" y="6204870"/>
                </a:lnTo>
                <a:lnTo>
                  <a:pt x="0" y="0"/>
                </a:lnTo>
                <a:close/>
              </a:path>
            </a:pathLst>
          </a:custGeom>
          <a:blipFill>
            <a:blip r:embed="rId4"/>
            <a:stretch>
              <a:fillRect l="0" t="0" r="0" b="0"/>
            </a:stretch>
          </a:blipFill>
        </p:spPr>
      </p:sp>
      <p:sp>
        <p:nvSpPr>
          <p:cNvPr name="Freeform 6" id="6"/>
          <p:cNvSpPr/>
          <p:nvPr/>
        </p:nvSpPr>
        <p:spPr>
          <a:xfrm flipH="false" flipV="false" rot="0">
            <a:off x="10151146" y="2873885"/>
            <a:ext cx="7108154" cy="6384415"/>
          </a:xfrm>
          <a:custGeom>
            <a:avLst/>
            <a:gdLst/>
            <a:ahLst/>
            <a:cxnLst/>
            <a:rect r="r" b="b" t="t" l="l"/>
            <a:pathLst>
              <a:path h="6384415" w="7108154">
                <a:moveTo>
                  <a:pt x="0" y="0"/>
                </a:moveTo>
                <a:lnTo>
                  <a:pt x="7108154" y="0"/>
                </a:lnTo>
                <a:lnTo>
                  <a:pt x="7108154" y="6384415"/>
                </a:lnTo>
                <a:lnTo>
                  <a:pt x="0" y="6384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622403" y="-589740"/>
            <a:ext cx="9048214" cy="12247451"/>
            <a:chOff x="0" y="0"/>
            <a:chExt cx="2383069" cy="3225666"/>
          </a:xfrm>
        </p:grpSpPr>
        <p:sp>
          <p:nvSpPr>
            <p:cNvPr name="Freeform 4" id="4"/>
            <p:cNvSpPr/>
            <p:nvPr/>
          </p:nvSpPr>
          <p:spPr>
            <a:xfrm flipH="false" flipV="false" rot="0">
              <a:off x="0" y="0"/>
              <a:ext cx="2383069" cy="3225666"/>
            </a:xfrm>
            <a:custGeom>
              <a:avLst/>
              <a:gdLst/>
              <a:ahLst/>
              <a:cxnLst/>
              <a:rect r="r" b="b" t="t" l="l"/>
              <a:pathLst>
                <a:path h="3225666" w="2383069">
                  <a:moveTo>
                    <a:pt x="0" y="0"/>
                  </a:moveTo>
                  <a:lnTo>
                    <a:pt x="2383069" y="0"/>
                  </a:lnTo>
                  <a:lnTo>
                    <a:pt x="2383069" y="3225666"/>
                  </a:lnTo>
                  <a:lnTo>
                    <a:pt x="0" y="3225666"/>
                  </a:lnTo>
                  <a:close/>
                </a:path>
              </a:pathLst>
            </a:custGeom>
            <a:solidFill>
              <a:srgbClr val="FFFFFF"/>
            </a:solidFill>
            <a:ln w="38100" cap="sq">
              <a:solidFill>
                <a:srgbClr val="000000"/>
              </a:solidFill>
              <a:prstDash val="solid"/>
              <a:miter/>
            </a:ln>
          </p:spPr>
        </p:sp>
        <p:sp>
          <p:nvSpPr>
            <p:cNvPr name="TextBox 5" id="5"/>
            <p:cNvSpPr txBox="true"/>
            <p:nvPr/>
          </p:nvSpPr>
          <p:spPr>
            <a:xfrm>
              <a:off x="0" y="-47625"/>
              <a:ext cx="2383069" cy="3273291"/>
            </a:xfrm>
            <a:prstGeom prst="rect">
              <a:avLst/>
            </a:prstGeom>
          </p:spPr>
          <p:txBody>
            <a:bodyPr anchor="ctr" rtlCol="false" tIns="50800" lIns="50800" bIns="50800" rIns="50800"/>
            <a:lstStyle/>
            <a:p>
              <a:pPr algn="ctr">
                <a:lnSpc>
                  <a:spcPts val="3210"/>
                </a:lnSpc>
              </a:pPr>
            </a:p>
          </p:txBody>
        </p:sp>
      </p:grpSp>
      <p:sp>
        <p:nvSpPr>
          <p:cNvPr name="TextBox 6" id="6"/>
          <p:cNvSpPr txBox="true"/>
          <p:nvPr/>
        </p:nvSpPr>
        <p:spPr>
          <a:xfrm rot="0">
            <a:off x="4379267" y="1541807"/>
            <a:ext cx="5394683" cy="1203976"/>
          </a:xfrm>
          <a:prstGeom prst="rect">
            <a:avLst/>
          </a:prstGeom>
        </p:spPr>
        <p:txBody>
          <a:bodyPr anchor="t" rtlCol="false" tIns="0" lIns="0" bIns="0" rIns="0">
            <a:spAutoFit/>
          </a:bodyPr>
          <a:lstStyle/>
          <a:p>
            <a:pPr algn="ctr" marL="0" indent="0" lvl="0">
              <a:lnSpc>
                <a:spcPts val="9764"/>
              </a:lnSpc>
              <a:spcBef>
                <a:spcPct val="0"/>
              </a:spcBef>
            </a:pPr>
            <a:r>
              <a:rPr lang="en-US" sz="6974">
                <a:solidFill>
                  <a:srgbClr val="01070A"/>
                </a:solidFill>
                <a:latin typeface="Londrina Solid"/>
              </a:rPr>
              <a:t>Anggota</a:t>
            </a:r>
          </a:p>
        </p:txBody>
      </p:sp>
      <p:sp>
        <p:nvSpPr>
          <p:cNvPr name="TextBox 7" id="7"/>
          <p:cNvSpPr txBox="true"/>
          <p:nvPr/>
        </p:nvSpPr>
        <p:spPr>
          <a:xfrm rot="0">
            <a:off x="4870104" y="2959261"/>
            <a:ext cx="5253257" cy="3088570"/>
          </a:xfrm>
          <a:prstGeom prst="rect">
            <a:avLst/>
          </a:prstGeom>
        </p:spPr>
        <p:txBody>
          <a:bodyPr anchor="t" rtlCol="false" tIns="0" lIns="0" bIns="0" rIns="0">
            <a:spAutoFit/>
          </a:bodyPr>
          <a:lstStyle/>
          <a:p>
            <a:pPr algn="l" marL="950553" indent="-475277" lvl="1">
              <a:lnSpc>
                <a:spcPts val="6163"/>
              </a:lnSpc>
              <a:buFont typeface="Arial"/>
              <a:buChar char="•"/>
            </a:pPr>
            <a:r>
              <a:rPr lang="en-US" sz="4402">
                <a:solidFill>
                  <a:srgbClr val="01070A"/>
                </a:solidFill>
                <a:latin typeface="Dosis"/>
              </a:rPr>
              <a:t>Charisa Salsabilla I</a:t>
            </a:r>
          </a:p>
          <a:p>
            <a:pPr algn="l" marL="950553" indent="-475277" lvl="1">
              <a:lnSpc>
                <a:spcPts val="6163"/>
              </a:lnSpc>
              <a:buFont typeface="Arial"/>
              <a:buChar char="•"/>
            </a:pPr>
            <a:r>
              <a:rPr lang="en-US" sz="4402">
                <a:solidFill>
                  <a:srgbClr val="01070A"/>
                </a:solidFill>
                <a:latin typeface="Dosis"/>
              </a:rPr>
              <a:t>Choridatun Nafiisah</a:t>
            </a:r>
          </a:p>
          <a:p>
            <a:pPr algn="l" marL="950553" indent="-475277" lvl="1">
              <a:lnSpc>
                <a:spcPts val="6163"/>
              </a:lnSpc>
              <a:buFont typeface="Arial"/>
              <a:buChar char="•"/>
            </a:pPr>
            <a:r>
              <a:rPr lang="en-US" sz="4402">
                <a:solidFill>
                  <a:srgbClr val="01070A"/>
                </a:solidFill>
                <a:latin typeface="Dosis"/>
              </a:rPr>
              <a:t>Laurenza Dwi H</a:t>
            </a:r>
          </a:p>
          <a:p>
            <a:pPr algn="l" marL="950553" indent="-475277" lvl="1">
              <a:lnSpc>
                <a:spcPts val="6163"/>
              </a:lnSpc>
              <a:buFont typeface="Arial"/>
              <a:buChar char="•"/>
            </a:pPr>
            <a:r>
              <a:rPr lang="en-US" sz="4402">
                <a:solidFill>
                  <a:srgbClr val="01070A"/>
                </a:solidFill>
                <a:latin typeface="Dosis"/>
              </a:rPr>
              <a:t>Nafisah Mazaya D</a:t>
            </a:r>
          </a:p>
        </p:txBody>
      </p:sp>
      <p:sp>
        <p:nvSpPr>
          <p:cNvPr name="Freeform 8" id="8"/>
          <p:cNvSpPr/>
          <p:nvPr/>
        </p:nvSpPr>
        <p:spPr>
          <a:xfrm flipH="false" flipV="false" rot="-1450741">
            <a:off x="7835139" y="7855521"/>
            <a:ext cx="12102353" cy="8229600"/>
          </a:xfrm>
          <a:custGeom>
            <a:avLst/>
            <a:gdLst/>
            <a:ahLst/>
            <a:cxnLst/>
            <a:rect r="r" b="b" t="t" l="l"/>
            <a:pathLst>
              <a:path h="8229600" w="12102353">
                <a:moveTo>
                  <a:pt x="0" y="0"/>
                </a:moveTo>
                <a:lnTo>
                  <a:pt x="12102353" y="0"/>
                </a:lnTo>
                <a:lnTo>
                  <a:pt x="12102353" y="8229600"/>
                </a:lnTo>
                <a:lnTo>
                  <a:pt x="0" y="8229600"/>
                </a:lnTo>
                <a:lnTo>
                  <a:pt x="0" y="0"/>
                </a:lnTo>
                <a:close/>
              </a:path>
            </a:pathLst>
          </a:custGeom>
          <a:blipFill>
            <a:blip r:embed="rId3"/>
            <a:stretch>
              <a:fillRect l="0" t="0" r="0" b="0"/>
            </a:stretch>
          </a:blipFill>
        </p:spPr>
      </p:sp>
      <p:sp>
        <p:nvSpPr>
          <p:cNvPr name="Freeform 9" id="9"/>
          <p:cNvSpPr/>
          <p:nvPr/>
        </p:nvSpPr>
        <p:spPr>
          <a:xfrm flipH="true" flipV="false" rot="0">
            <a:off x="8852424" y="6239585"/>
            <a:ext cx="5565196" cy="4047415"/>
          </a:xfrm>
          <a:custGeom>
            <a:avLst/>
            <a:gdLst/>
            <a:ahLst/>
            <a:cxnLst/>
            <a:rect r="r" b="b" t="t" l="l"/>
            <a:pathLst>
              <a:path h="4047415" w="5565196">
                <a:moveTo>
                  <a:pt x="5565195" y="0"/>
                </a:moveTo>
                <a:lnTo>
                  <a:pt x="0" y="0"/>
                </a:lnTo>
                <a:lnTo>
                  <a:pt x="0" y="4047415"/>
                </a:lnTo>
                <a:lnTo>
                  <a:pt x="5565195" y="4047415"/>
                </a:lnTo>
                <a:lnTo>
                  <a:pt x="556519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true" rot="0">
            <a:off x="-2408157" y="6499921"/>
            <a:ext cx="7993834" cy="7574158"/>
          </a:xfrm>
          <a:custGeom>
            <a:avLst/>
            <a:gdLst/>
            <a:ahLst/>
            <a:cxnLst/>
            <a:rect r="r" b="b" t="t" l="l"/>
            <a:pathLst>
              <a:path h="7574158" w="7993834">
                <a:moveTo>
                  <a:pt x="0" y="7574158"/>
                </a:moveTo>
                <a:lnTo>
                  <a:pt x="7993834" y="7574158"/>
                </a:lnTo>
                <a:lnTo>
                  <a:pt x="7993834" y="0"/>
                </a:lnTo>
                <a:lnTo>
                  <a:pt x="0" y="0"/>
                </a:lnTo>
                <a:lnTo>
                  <a:pt x="0" y="7574158"/>
                </a:lnTo>
                <a:close/>
              </a:path>
            </a:pathLst>
          </a:custGeom>
          <a:blipFill>
            <a:blip r:embed="rId6"/>
            <a:stretch>
              <a:fillRect l="0" t="0" r="0" b="0"/>
            </a:stretch>
          </a:blipFill>
        </p:spPr>
      </p:sp>
      <p:sp>
        <p:nvSpPr>
          <p:cNvPr name="Freeform 11" id="11"/>
          <p:cNvSpPr/>
          <p:nvPr/>
        </p:nvSpPr>
        <p:spPr>
          <a:xfrm flipH="false" flipV="false" rot="0">
            <a:off x="13488644" y="-2917868"/>
            <a:ext cx="6667034" cy="6317015"/>
          </a:xfrm>
          <a:custGeom>
            <a:avLst/>
            <a:gdLst/>
            <a:ahLst/>
            <a:cxnLst/>
            <a:rect r="r" b="b" t="t" l="l"/>
            <a:pathLst>
              <a:path h="6317015" w="6667034">
                <a:moveTo>
                  <a:pt x="0" y="0"/>
                </a:moveTo>
                <a:lnTo>
                  <a:pt x="6667035" y="0"/>
                </a:lnTo>
                <a:lnTo>
                  <a:pt x="6667035" y="6317015"/>
                </a:lnTo>
                <a:lnTo>
                  <a:pt x="0" y="6317015"/>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DFF"/>
        </a:solidFill>
      </p:bgPr>
    </p:bg>
    <p:spTree>
      <p:nvGrpSpPr>
        <p:cNvPr id="1" name=""/>
        <p:cNvGrpSpPr/>
        <p:nvPr/>
      </p:nvGrpSpPr>
      <p:grpSpPr>
        <a:xfrm>
          <a:off x="0" y="0"/>
          <a:ext cx="0" cy="0"/>
          <a:chOff x="0" y="0"/>
          <a:chExt cx="0" cy="0"/>
        </a:xfrm>
      </p:grpSpPr>
      <p:sp>
        <p:nvSpPr>
          <p:cNvPr name="Freeform 2" id="2"/>
          <p:cNvSpPr/>
          <p:nvPr/>
        </p:nvSpPr>
        <p:spPr>
          <a:xfrm flipH="false" flipV="false" rot="0">
            <a:off x="1386291" y="7887792"/>
            <a:ext cx="12102353" cy="8229600"/>
          </a:xfrm>
          <a:custGeom>
            <a:avLst/>
            <a:gdLst/>
            <a:ahLst/>
            <a:cxnLst/>
            <a:rect r="r" b="b" t="t" l="l"/>
            <a:pathLst>
              <a:path h="8229600" w="12102353">
                <a:moveTo>
                  <a:pt x="0" y="0"/>
                </a:moveTo>
                <a:lnTo>
                  <a:pt x="12102353" y="0"/>
                </a:lnTo>
                <a:lnTo>
                  <a:pt x="1210235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201907" y="-1245183"/>
            <a:ext cx="4461214" cy="4187965"/>
          </a:xfrm>
          <a:custGeom>
            <a:avLst/>
            <a:gdLst/>
            <a:ahLst/>
            <a:cxnLst/>
            <a:rect r="r" b="b" t="t" l="l"/>
            <a:pathLst>
              <a:path h="4187965" w="4461214">
                <a:moveTo>
                  <a:pt x="0" y="0"/>
                </a:moveTo>
                <a:lnTo>
                  <a:pt x="4461214" y="0"/>
                </a:lnTo>
                <a:lnTo>
                  <a:pt x="4461214" y="4187965"/>
                </a:lnTo>
                <a:lnTo>
                  <a:pt x="0" y="4187965"/>
                </a:lnTo>
                <a:lnTo>
                  <a:pt x="0" y="0"/>
                </a:lnTo>
                <a:close/>
              </a:path>
            </a:pathLst>
          </a:custGeom>
          <a:blipFill>
            <a:blip r:embed="rId3"/>
            <a:stretch>
              <a:fillRect l="0" t="0" r="0" b="0"/>
            </a:stretch>
          </a:blipFill>
        </p:spPr>
      </p:sp>
      <p:sp>
        <p:nvSpPr>
          <p:cNvPr name="Freeform 4" id="4"/>
          <p:cNvSpPr/>
          <p:nvPr/>
        </p:nvSpPr>
        <p:spPr>
          <a:xfrm flipH="false" flipV="false" rot="0">
            <a:off x="11695904" y="4984711"/>
            <a:ext cx="5563396" cy="4653022"/>
          </a:xfrm>
          <a:custGeom>
            <a:avLst/>
            <a:gdLst/>
            <a:ahLst/>
            <a:cxnLst/>
            <a:rect r="r" b="b" t="t" l="l"/>
            <a:pathLst>
              <a:path h="4653022" w="5563396">
                <a:moveTo>
                  <a:pt x="0" y="0"/>
                </a:moveTo>
                <a:lnTo>
                  <a:pt x="5563396" y="0"/>
                </a:lnTo>
                <a:lnTo>
                  <a:pt x="5563396" y="4653022"/>
                </a:lnTo>
                <a:lnTo>
                  <a:pt x="0" y="4653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461713" y="1390650"/>
            <a:ext cx="7797587" cy="1609724"/>
          </a:xfrm>
          <a:prstGeom prst="rect">
            <a:avLst/>
          </a:prstGeom>
        </p:spPr>
        <p:txBody>
          <a:bodyPr anchor="t" rtlCol="false" tIns="0" lIns="0" bIns="0" rIns="0">
            <a:spAutoFit/>
          </a:bodyPr>
          <a:lstStyle/>
          <a:p>
            <a:pPr algn="r">
              <a:lnSpc>
                <a:spcPts val="11699"/>
              </a:lnSpc>
            </a:pPr>
            <a:r>
              <a:rPr lang="en-US" sz="12999">
                <a:solidFill>
                  <a:srgbClr val="414B5B"/>
                </a:solidFill>
                <a:latin typeface="Londrina Solid"/>
              </a:rPr>
              <a:t>PENGERTIAN</a:t>
            </a:r>
          </a:p>
        </p:txBody>
      </p:sp>
      <p:sp>
        <p:nvSpPr>
          <p:cNvPr name="TextBox 6" id="6"/>
          <p:cNvSpPr txBox="true"/>
          <p:nvPr/>
        </p:nvSpPr>
        <p:spPr>
          <a:xfrm rot="0">
            <a:off x="1876149" y="4259479"/>
            <a:ext cx="6858573" cy="2321141"/>
          </a:xfrm>
          <a:prstGeom prst="rect">
            <a:avLst/>
          </a:prstGeom>
        </p:spPr>
        <p:txBody>
          <a:bodyPr anchor="t" rtlCol="false" tIns="0" lIns="0" bIns="0" rIns="0">
            <a:spAutoFit/>
          </a:bodyPr>
          <a:lstStyle/>
          <a:p>
            <a:pPr algn="l" marL="691471" indent="-345736" lvl="1">
              <a:lnSpc>
                <a:spcPts val="3747"/>
              </a:lnSpc>
              <a:buFont typeface="Arial"/>
              <a:buChar char="•"/>
            </a:pPr>
            <a:r>
              <a:rPr lang="en-US" sz="3202">
                <a:solidFill>
                  <a:srgbClr val="414B5B"/>
                </a:solidFill>
                <a:latin typeface="Comic Relief"/>
              </a:rPr>
              <a:t>badan usaha yang menawarkan jasa pinjaman uang degan jaminan bergerak pegadaian bisa berupa badan usaha milik negara BUMN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DFF"/>
        </a:solidFill>
      </p:bgPr>
    </p:bg>
    <p:spTree>
      <p:nvGrpSpPr>
        <p:cNvPr id="1" name=""/>
        <p:cNvGrpSpPr/>
        <p:nvPr/>
      </p:nvGrpSpPr>
      <p:grpSpPr>
        <a:xfrm>
          <a:off x="0" y="0"/>
          <a:ext cx="0" cy="0"/>
          <a:chOff x="0" y="0"/>
          <a:chExt cx="0" cy="0"/>
        </a:xfrm>
      </p:grpSpPr>
      <p:sp>
        <p:nvSpPr>
          <p:cNvPr name="Freeform 2" id="2"/>
          <p:cNvSpPr/>
          <p:nvPr/>
        </p:nvSpPr>
        <p:spPr>
          <a:xfrm flipH="false" flipV="false" rot="0">
            <a:off x="13488644" y="-2917868"/>
            <a:ext cx="6667034" cy="6317015"/>
          </a:xfrm>
          <a:custGeom>
            <a:avLst/>
            <a:gdLst/>
            <a:ahLst/>
            <a:cxnLst/>
            <a:rect r="r" b="b" t="t" l="l"/>
            <a:pathLst>
              <a:path h="6317015" w="6667034">
                <a:moveTo>
                  <a:pt x="0" y="0"/>
                </a:moveTo>
                <a:lnTo>
                  <a:pt x="6667035" y="0"/>
                </a:lnTo>
                <a:lnTo>
                  <a:pt x="6667035" y="6317015"/>
                </a:lnTo>
                <a:lnTo>
                  <a:pt x="0" y="6317015"/>
                </a:lnTo>
                <a:lnTo>
                  <a:pt x="0" y="0"/>
                </a:lnTo>
                <a:close/>
              </a:path>
            </a:pathLst>
          </a:custGeom>
          <a:blipFill>
            <a:blip r:embed="rId2"/>
            <a:stretch>
              <a:fillRect l="0" t="0" r="0" b="0"/>
            </a:stretch>
          </a:blipFill>
        </p:spPr>
      </p:sp>
      <p:sp>
        <p:nvSpPr>
          <p:cNvPr name="Freeform 3" id="3"/>
          <p:cNvSpPr/>
          <p:nvPr/>
        </p:nvSpPr>
        <p:spPr>
          <a:xfrm flipH="false" flipV="false" rot="-1819133">
            <a:off x="7926732" y="4603666"/>
            <a:ext cx="12102353" cy="8229600"/>
          </a:xfrm>
          <a:custGeom>
            <a:avLst/>
            <a:gdLst/>
            <a:ahLst/>
            <a:cxnLst/>
            <a:rect r="r" b="b" t="t" l="l"/>
            <a:pathLst>
              <a:path h="8229600" w="12102353">
                <a:moveTo>
                  <a:pt x="0" y="0"/>
                </a:moveTo>
                <a:lnTo>
                  <a:pt x="12102353" y="0"/>
                </a:lnTo>
                <a:lnTo>
                  <a:pt x="12102353" y="8229600"/>
                </a:lnTo>
                <a:lnTo>
                  <a:pt x="0" y="8229600"/>
                </a:lnTo>
                <a:lnTo>
                  <a:pt x="0" y="0"/>
                </a:lnTo>
                <a:close/>
              </a:path>
            </a:pathLst>
          </a:custGeom>
          <a:blipFill>
            <a:blip r:embed="rId3"/>
            <a:stretch>
              <a:fillRect l="0" t="0" r="0" b="0"/>
            </a:stretch>
          </a:blipFill>
        </p:spPr>
      </p:sp>
      <p:sp>
        <p:nvSpPr>
          <p:cNvPr name="Freeform 4" id="4"/>
          <p:cNvSpPr/>
          <p:nvPr/>
        </p:nvSpPr>
        <p:spPr>
          <a:xfrm flipH="true" flipV="false" rot="0">
            <a:off x="10036365" y="2259778"/>
            <a:ext cx="7222935" cy="2954837"/>
          </a:xfrm>
          <a:custGeom>
            <a:avLst/>
            <a:gdLst/>
            <a:ahLst/>
            <a:cxnLst/>
            <a:rect r="r" b="b" t="t" l="l"/>
            <a:pathLst>
              <a:path h="2954837" w="7222935">
                <a:moveTo>
                  <a:pt x="7222935" y="0"/>
                </a:moveTo>
                <a:lnTo>
                  <a:pt x="0" y="0"/>
                </a:lnTo>
                <a:lnTo>
                  <a:pt x="0" y="2954837"/>
                </a:lnTo>
                <a:lnTo>
                  <a:pt x="7222935" y="2954837"/>
                </a:lnTo>
                <a:lnTo>
                  <a:pt x="722293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0180880" y="5822749"/>
            <a:ext cx="7078420" cy="2895717"/>
          </a:xfrm>
          <a:custGeom>
            <a:avLst/>
            <a:gdLst/>
            <a:ahLst/>
            <a:cxnLst/>
            <a:rect r="r" b="b" t="t" l="l"/>
            <a:pathLst>
              <a:path h="2895717" w="7078420">
                <a:moveTo>
                  <a:pt x="7078420" y="0"/>
                </a:moveTo>
                <a:lnTo>
                  <a:pt x="0" y="0"/>
                </a:lnTo>
                <a:lnTo>
                  <a:pt x="0" y="2895717"/>
                </a:lnTo>
                <a:lnTo>
                  <a:pt x="7078420" y="2895717"/>
                </a:lnTo>
                <a:lnTo>
                  <a:pt x="707842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028700" y="2300143"/>
            <a:ext cx="7124265" cy="2914472"/>
          </a:xfrm>
          <a:custGeom>
            <a:avLst/>
            <a:gdLst/>
            <a:ahLst/>
            <a:cxnLst/>
            <a:rect r="r" b="b" t="t" l="l"/>
            <a:pathLst>
              <a:path h="2914472" w="7124265">
                <a:moveTo>
                  <a:pt x="7124265" y="0"/>
                </a:moveTo>
                <a:lnTo>
                  <a:pt x="0" y="0"/>
                </a:lnTo>
                <a:lnTo>
                  <a:pt x="0" y="2914472"/>
                </a:lnTo>
                <a:lnTo>
                  <a:pt x="7124265" y="2914472"/>
                </a:lnTo>
                <a:lnTo>
                  <a:pt x="712426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691923" y="6014940"/>
            <a:ext cx="7797818" cy="3190017"/>
          </a:xfrm>
          <a:custGeom>
            <a:avLst/>
            <a:gdLst/>
            <a:ahLst/>
            <a:cxnLst/>
            <a:rect r="r" b="b" t="t" l="l"/>
            <a:pathLst>
              <a:path h="3190017" w="7797818">
                <a:moveTo>
                  <a:pt x="7797819" y="0"/>
                </a:moveTo>
                <a:lnTo>
                  <a:pt x="0" y="0"/>
                </a:lnTo>
                <a:lnTo>
                  <a:pt x="0" y="3190016"/>
                </a:lnTo>
                <a:lnTo>
                  <a:pt x="7797819" y="3190016"/>
                </a:lnTo>
                <a:lnTo>
                  <a:pt x="779781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028700" y="535915"/>
            <a:ext cx="13944701" cy="1318051"/>
          </a:xfrm>
          <a:prstGeom prst="rect">
            <a:avLst/>
          </a:prstGeom>
        </p:spPr>
        <p:txBody>
          <a:bodyPr anchor="t" rtlCol="false" tIns="0" lIns="0" bIns="0" rIns="0">
            <a:spAutoFit/>
          </a:bodyPr>
          <a:lstStyle/>
          <a:p>
            <a:pPr algn="l">
              <a:lnSpc>
                <a:spcPts val="9573"/>
              </a:lnSpc>
            </a:pPr>
            <a:r>
              <a:rPr lang="en-US" sz="10637">
                <a:solidFill>
                  <a:srgbClr val="414B5B"/>
                </a:solidFill>
                <a:latin typeface="Londrina Solid"/>
              </a:rPr>
              <a:t>JENIS-JENIS PEGADAIAN</a:t>
            </a:r>
          </a:p>
        </p:txBody>
      </p:sp>
      <p:sp>
        <p:nvSpPr>
          <p:cNvPr name="TextBox 9" id="9"/>
          <p:cNvSpPr txBox="true"/>
          <p:nvPr/>
        </p:nvSpPr>
        <p:spPr>
          <a:xfrm rot="0">
            <a:off x="1028700" y="2932631"/>
            <a:ext cx="7124265" cy="1437395"/>
          </a:xfrm>
          <a:prstGeom prst="rect">
            <a:avLst/>
          </a:prstGeom>
        </p:spPr>
        <p:txBody>
          <a:bodyPr anchor="t" rtlCol="false" tIns="0" lIns="0" bIns="0" rIns="0">
            <a:spAutoFit/>
          </a:bodyPr>
          <a:lstStyle/>
          <a:p>
            <a:pPr algn="ctr">
              <a:lnSpc>
                <a:spcPts val="2902"/>
              </a:lnSpc>
            </a:pPr>
            <a:r>
              <a:rPr lang="en-US" sz="2418">
                <a:solidFill>
                  <a:srgbClr val="414B5B"/>
                </a:solidFill>
                <a:latin typeface="Comic Relief"/>
              </a:rPr>
              <a:t>1. CEPAT AMAN (KCA): PRODUK INI MEMBERIKAN PINJAMAN DENGAN PROSES CEPAT DAN AMAN.</a:t>
            </a:r>
          </a:p>
          <a:p>
            <a:pPr algn="ctr">
              <a:lnSpc>
                <a:spcPts val="2902"/>
              </a:lnSpc>
            </a:pPr>
          </a:p>
        </p:txBody>
      </p:sp>
      <p:sp>
        <p:nvSpPr>
          <p:cNvPr name="TextBox 10" id="10"/>
          <p:cNvSpPr txBox="true"/>
          <p:nvPr/>
        </p:nvSpPr>
        <p:spPr>
          <a:xfrm rot="0">
            <a:off x="10180880" y="2650301"/>
            <a:ext cx="7078420" cy="1847850"/>
          </a:xfrm>
          <a:prstGeom prst="rect">
            <a:avLst/>
          </a:prstGeom>
        </p:spPr>
        <p:txBody>
          <a:bodyPr anchor="t" rtlCol="false" tIns="0" lIns="0" bIns="0" rIns="0">
            <a:spAutoFit/>
          </a:bodyPr>
          <a:lstStyle/>
          <a:p>
            <a:pPr algn="ctr">
              <a:lnSpc>
                <a:spcPts val="2999"/>
              </a:lnSpc>
            </a:pPr>
            <a:r>
              <a:rPr lang="en-US" sz="2499">
                <a:solidFill>
                  <a:srgbClr val="414B5B"/>
                </a:solidFill>
                <a:latin typeface="Comic Relief"/>
              </a:rPr>
              <a:t>2.KREASI (KREDIT ANGSURAN FIDUSIA): PRODUK INI MEMUNGKINKAN PEMINJAM MEMBAYAR ANGSURAN DENGAN BARANG SEBAGAI JAMINAN.</a:t>
            </a:r>
          </a:p>
          <a:p>
            <a:pPr algn="ctr">
              <a:lnSpc>
                <a:spcPts val="2999"/>
              </a:lnSpc>
            </a:pPr>
          </a:p>
        </p:txBody>
      </p:sp>
      <p:sp>
        <p:nvSpPr>
          <p:cNvPr name="TextBox 11" id="11"/>
          <p:cNvSpPr txBox="true"/>
          <p:nvPr/>
        </p:nvSpPr>
        <p:spPr>
          <a:xfrm rot="0">
            <a:off x="691923" y="6767415"/>
            <a:ext cx="7499082" cy="1476375"/>
          </a:xfrm>
          <a:prstGeom prst="rect">
            <a:avLst/>
          </a:prstGeom>
        </p:spPr>
        <p:txBody>
          <a:bodyPr anchor="t" rtlCol="false" tIns="0" lIns="0" bIns="0" rIns="0">
            <a:spAutoFit/>
          </a:bodyPr>
          <a:lstStyle/>
          <a:p>
            <a:pPr algn="ctr">
              <a:lnSpc>
                <a:spcPts val="2999"/>
              </a:lnSpc>
            </a:pPr>
            <a:r>
              <a:rPr lang="en-US" sz="2499">
                <a:solidFill>
                  <a:srgbClr val="414B5B"/>
                </a:solidFill>
                <a:latin typeface="Comic Relief"/>
              </a:rPr>
              <a:t> 3. KREDIT ANGSURAN SISTEM GADAI (KRASIDA): PRODUK INI MENGGABUNGKAN SISTEM ANGSURAN DENGAN GADAI.</a:t>
            </a:r>
          </a:p>
          <a:p>
            <a:pPr algn="ctr">
              <a:lnSpc>
                <a:spcPts val="2999"/>
              </a:lnSpc>
            </a:pPr>
          </a:p>
        </p:txBody>
      </p:sp>
      <p:sp>
        <p:nvSpPr>
          <p:cNvPr name="TextBox 12" id="12"/>
          <p:cNvSpPr txBox="true"/>
          <p:nvPr/>
        </p:nvSpPr>
        <p:spPr>
          <a:xfrm rot="0">
            <a:off x="10180880" y="6024465"/>
            <a:ext cx="7222935" cy="1847850"/>
          </a:xfrm>
          <a:prstGeom prst="rect">
            <a:avLst/>
          </a:prstGeom>
        </p:spPr>
        <p:txBody>
          <a:bodyPr anchor="t" rtlCol="false" tIns="0" lIns="0" bIns="0" rIns="0">
            <a:spAutoFit/>
          </a:bodyPr>
          <a:lstStyle/>
          <a:p>
            <a:pPr algn="ctr">
              <a:lnSpc>
                <a:spcPts val="2999"/>
              </a:lnSpc>
            </a:pPr>
            <a:r>
              <a:rPr lang="en-US" sz="2499">
                <a:solidFill>
                  <a:srgbClr val="414B5B"/>
                </a:solidFill>
                <a:latin typeface="Comic Relief"/>
              </a:rPr>
              <a:t>4. GADAI SYARIAH(RAHN: PRODUK INI MENGIKUTI PRINSIP SYARIAH DAN MEMUNGKINKAN PEMINJAM MENGADAIKAN BARANG DENGAN AMAN  DAN SESUAI KETENTUIAN SYARIAH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DFF"/>
        </a:solidFill>
      </p:bgPr>
    </p:bg>
    <p:spTree>
      <p:nvGrpSpPr>
        <p:cNvPr id="1" name=""/>
        <p:cNvGrpSpPr/>
        <p:nvPr/>
      </p:nvGrpSpPr>
      <p:grpSpPr>
        <a:xfrm>
          <a:off x="0" y="0"/>
          <a:ext cx="0" cy="0"/>
          <a:chOff x="0" y="0"/>
          <a:chExt cx="0" cy="0"/>
        </a:xfrm>
      </p:grpSpPr>
      <p:sp>
        <p:nvSpPr>
          <p:cNvPr name="Freeform 2" id="2"/>
          <p:cNvSpPr/>
          <p:nvPr/>
        </p:nvSpPr>
        <p:spPr>
          <a:xfrm flipH="false" flipV="false" rot="0">
            <a:off x="7708224" y="4857711"/>
            <a:ext cx="12102353" cy="8229600"/>
          </a:xfrm>
          <a:custGeom>
            <a:avLst/>
            <a:gdLst/>
            <a:ahLst/>
            <a:cxnLst/>
            <a:rect r="r" b="b" t="t" l="l"/>
            <a:pathLst>
              <a:path h="8229600" w="12102353">
                <a:moveTo>
                  <a:pt x="0" y="0"/>
                </a:moveTo>
                <a:lnTo>
                  <a:pt x="12102353" y="0"/>
                </a:lnTo>
                <a:lnTo>
                  <a:pt x="1210235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979235" y="5160169"/>
            <a:ext cx="5280065" cy="4444855"/>
          </a:xfrm>
          <a:custGeom>
            <a:avLst/>
            <a:gdLst/>
            <a:ahLst/>
            <a:cxnLst/>
            <a:rect r="r" b="b" t="t" l="l"/>
            <a:pathLst>
              <a:path h="4444855" w="5280065">
                <a:moveTo>
                  <a:pt x="0" y="0"/>
                </a:moveTo>
                <a:lnTo>
                  <a:pt x="5280065" y="0"/>
                </a:lnTo>
                <a:lnTo>
                  <a:pt x="5280065" y="4444855"/>
                </a:lnTo>
                <a:lnTo>
                  <a:pt x="0" y="44448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167784" y="706473"/>
            <a:ext cx="9091516" cy="2528966"/>
          </a:xfrm>
          <a:prstGeom prst="rect">
            <a:avLst/>
          </a:prstGeom>
        </p:spPr>
        <p:txBody>
          <a:bodyPr anchor="t" rtlCol="false" tIns="0" lIns="0" bIns="0" rIns="0">
            <a:spAutoFit/>
          </a:bodyPr>
          <a:lstStyle/>
          <a:p>
            <a:pPr algn="r">
              <a:lnSpc>
                <a:spcPts val="9583"/>
              </a:lnSpc>
            </a:pPr>
            <a:r>
              <a:rPr lang="en-US" sz="10648">
                <a:solidFill>
                  <a:srgbClr val="414B5B"/>
                </a:solidFill>
                <a:latin typeface="Londrina Solid"/>
              </a:rPr>
              <a:t>PEGADAIAN KONVENSIONAL</a:t>
            </a:r>
          </a:p>
        </p:txBody>
      </p:sp>
      <p:sp>
        <p:nvSpPr>
          <p:cNvPr name="TextBox 5" id="5"/>
          <p:cNvSpPr txBox="true"/>
          <p:nvPr/>
        </p:nvSpPr>
        <p:spPr>
          <a:xfrm rot="0">
            <a:off x="513183" y="1630423"/>
            <a:ext cx="8193176" cy="2333625"/>
          </a:xfrm>
          <a:prstGeom prst="rect">
            <a:avLst/>
          </a:prstGeom>
        </p:spPr>
        <p:txBody>
          <a:bodyPr anchor="t" rtlCol="false" tIns="0" lIns="0" bIns="0" rIns="0">
            <a:spAutoFit/>
          </a:bodyPr>
          <a:lstStyle/>
          <a:p>
            <a:pPr algn="just" marL="474979" indent="-237490" lvl="1">
              <a:lnSpc>
                <a:spcPts val="2639"/>
              </a:lnSpc>
              <a:buFont typeface="Arial"/>
              <a:buChar char="•"/>
            </a:pPr>
            <a:r>
              <a:rPr lang="en-US" sz="2199">
                <a:solidFill>
                  <a:srgbClr val="414B5B"/>
                </a:solidFill>
                <a:latin typeface="Comic Relief"/>
              </a:rPr>
              <a:t>KCA (Kredit Cepat Aman)</a:t>
            </a:r>
            <a:r>
              <a:rPr lang="en-US" sz="2199">
                <a:solidFill>
                  <a:srgbClr val="414B5B"/>
                </a:solidFill>
                <a:latin typeface="Comic Relief"/>
              </a:rPr>
              <a:t>: Kredit dengan jaminan produk berupa, emas, kendaraan bermotor, gadget, seperti laptop dan handphone, serta barang elektrinik lainnya. Pinjaman yang ditawarkan produk jenis ini ialah dimulai dari Rp50.000 hingga Rp500.000.000, dengan tenor pinjaman 4 bulan. Pelunasan kredit ini dapat dilakukan kapan saja.</a:t>
            </a:r>
          </a:p>
          <a:p>
            <a:pPr algn="just">
              <a:lnSpc>
                <a:spcPts val="2639"/>
              </a:lnSpc>
            </a:pPr>
          </a:p>
        </p:txBody>
      </p:sp>
      <p:sp>
        <p:nvSpPr>
          <p:cNvPr name="TextBox 6" id="6"/>
          <p:cNvSpPr txBox="true"/>
          <p:nvPr/>
        </p:nvSpPr>
        <p:spPr>
          <a:xfrm rot="0">
            <a:off x="446508" y="3887848"/>
            <a:ext cx="7786715" cy="2287389"/>
          </a:xfrm>
          <a:prstGeom prst="rect">
            <a:avLst/>
          </a:prstGeom>
        </p:spPr>
        <p:txBody>
          <a:bodyPr anchor="t" rtlCol="false" tIns="0" lIns="0" bIns="0" rIns="0">
            <a:spAutoFit/>
          </a:bodyPr>
          <a:lstStyle/>
          <a:p>
            <a:pPr algn="just" marL="474793" indent="-237397" lvl="1">
              <a:lnSpc>
                <a:spcPts val="2638"/>
              </a:lnSpc>
              <a:buFont typeface="Arial"/>
              <a:buChar char="•"/>
            </a:pPr>
            <a:r>
              <a:rPr lang="en-US" sz="2199">
                <a:solidFill>
                  <a:srgbClr val="414B5B"/>
                </a:solidFill>
                <a:latin typeface="Comic Relief Bold"/>
              </a:rPr>
              <a:t>Krasida</a:t>
            </a:r>
            <a:r>
              <a:rPr lang="en-US" sz="2199">
                <a:solidFill>
                  <a:srgbClr val="414B5B"/>
                </a:solidFill>
                <a:latin typeface="Comic Relief"/>
              </a:rPr>
              <a:t>: Produk Pegadaian ini merupakan produk kredit dengan cicilan bulanan. Barang yang digadaikan adalah emas dengan jumlah pinjaman yang diberikan sampai dengan 95% nilai emas. Pinjaman dimulai dari Ro1.000.000 hingga Rp25.000.000 dengan tenor 6,12,24,dan 36 bulan.</a:t>
            </a:r>
          </a:p>
          <a:p>
            <a:pPr algn="just">
              <a:lnSpc>
                <a:spcPts val="2638"/>
              </a:lnSpc>
            </a:pPr>
          </a:p>
        </p:txBody>
      </p:sp>
      <p:sp>
        <p:nvSpPr>
          <p:cNvPr name="TextBox 7" id="7"/>
          <p:cNvSpPr txBox="true"/>
          <p:nvPr/>
        </p:nvSpPr>
        <p:spPr>
          <a:xfrm rot="0">
            <a:off x="436983" y="6185549"/>
            <a:ext cx="6679524" cy="1666875"/>
          </a:xfrm>
          <a:prstGeom prst="rect">
            <a:avLst/>
          </a:prstGeom>
        </p:spPr>
        <p:txBody>
          <a:bodyPr anchor="t" rtlCol="false" tIns="0" lIns="0" bIns="0" rIns="0">
            <a:spAutoFit/>
          </a:bodyPr>
          <a:lstStyle/>
          <a:p>
            <a:pPr algn="just" marL="474979" indent="-237490" lvl="1">
              <a:lnSpc>
                <a:spcPts val="2639"/>
              </a:lnSpc>
              <a:buFont typeface="Arial"/>
              <a:buChar char="•"/>
            </a:pPr>
            <a:r>
              <a:rPr lang="en-US" sz="2199">
                <a:solidFill>
                  <a:srgbClr val="414B5B"/>
                </a:solidFill>
                <a:latin typeface="Comic Relief Bold"/>
              </a:rPr>
              <a:t>Kreasi</a:t>
            </a:r>
            <a:r>
              <a:rPr lang="en-US" sz="2199">
                <a:solidFill>
                  <a:srgbClr val="414B5B"/>
                </a:solidFill>
                <a:latin typeface="Comic Relief"/>
              </a:rPr>
              <a:t>: Produk ini merupakan kredit yang diperuntukkan pada pelaku usaha kecil dan menengah (UKM) dengan tujuan untuk mengembangkan usaha.</a:t>
            </a:r>
          </a:p>
          <a:p>
            <a:pPr algn="just">
              <a:lnSpc>
                <a:spcPts val="2639"/>
              </a:lnSpc>
            </a:pPr>
          </a:p>
        </p:txBody>
      </p:sp>
      <p:sp>
        <p:nvSpPr>
          <p:cNvPr name="TextBox 8" id="8"/>
          <p:cNvSpPr txBox="true"/>
          <p:nvPr/>
        </p:nvSpPr>
        <p:spPr>
          <a:xfrm rot="0">
            <a:off x="9896217" y="3202743"/>
            <a:ext cx="7726368" cy="1666875"/>
          </a:xfrm>
          <a:prstGeom prst="rect">
            <a:avLst/>
          </a:prstGeom>
        </p:spPr>
        <p:txBody>
          <a:bodyPr anchor="t" rtlCol="false" tIns="0" lIns="0" bIns="0" rIns="0">
            <a:spAutoFit/>
          </a:bodyPr>
          <a:lstStyle/>
          <a:p>
            <a:pPr algn="just">
              <a:lnSpc>
                <a:spcPts val="2640"/>
              </a:lnSpc>
            </a:pPr>
            <a:r>
              <a:rPr lang="en-US" sz="2200">
                <a:solidFill>
                  <a:srgbClr val="414B5B"/>
                </a:solidFill>
                <a:latin typeface="Comic Relief"/>
              </a:rPr>
              <a:t>Merupakan produk pinjaman yang memberikan keuntungan tersendiri bagi Pegadaian. Keuntungan tersebut diperoleh dari biaya administrasi dan bunga. Meski demikian, produk yang satu ini menggunakan prinsip tolong-menolong sesuai dengan yang tercatat dalam hukum perdata.</a:t>
            </a:r>
          </a:p>
        </p:txBody>
      </p:sp>
      <p:sp>
        <p:nvSpPr>
          <p:cNvPr name="TextBox 9" id="9"/>
          <p:cNvSpPr txBox="true"/>
          <p:nvPr/>
        </p:nvSpPr>
        <p:spPr>
          <a:xfrm rot="0">
            <a:off x="370308" y="7785749"/>
            <a:ext cx="8115300" cy="2000250"/>
          </a:xfrm>
          <a:prstGeom prst="rect">
            <a:avLst/>
          </a:prstGeom>
        </p:spPr>
        <p:txBody>
          <a:bodyPr anchor="t" rtlCol="false" tIns="0" lIns="0" bIns="0" rIns="0">
            <a:spAutoFit/>
          </a:bodyPr>
          <a:lstStyle/>
          <a:p>
            <a:pPr algn="just" marL="474979" indent="-237490" lvl="1">
              <a:lnSpc>
                <a:spcPts val="2639"/>
              </a:lnSpc>
              <a:buFont typeface="Arial"/>
              <a:buChar char="•"/>
            </a:pPr>
            <a:r>
              <a:rPr lang="en-US" sz="2199">
                <a:solidFill>
                  <a:srgbClr val="414B5B"/>
                </a:solidFill>
                <a:latin typeface="Comic Relief Bold"/>
              </a:rPr>
              <a:t>Gadai Efek</a:t>
            </a:r>
            <a:r>
              <a:rPr lang="en-US" sz="2199">
                <a:solidFill>
                  <a:srgbClr val="414B5B"/>
                </a:solidFill>
                <a:latin typeface="Comic Relief"/>
              </a:rPr>
              <a:t>: Produk Pegadaian ini merupakan kredit yang menggunakan saham dan/atau obligasi tanpa warkat dan telah tercatat di OJK sebagai agunannya. Nilai pinjaman untuk produk ini dapat dimulai dari Rp50.000.000 hingga Rp20.000.000.</a:t>
            </a:r>
          </a:p>
          <a:p>
            <a:pPr algn="just">
              <a:lnSpc>
                <a:spcPts val="263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DFF"/>
        </a:solidFill>
      </p:bgPr>
    </p:bg>
    <p:spTree>
      <p:nvGrpSpPr>
        <p:cNvPr id="1" name=""/>
        <p:cNvGrpSpPr/>
        <p:nvPr/>
      </p:nvGrpSpPr>
      <p:grpSpPr>
        <a:xfrm>
          <a:off x="0" y="0"/>
          <a:ext cx="0" cy="0"/>
          <a:chOff x="0" y="0"/>
          <a:chExt cx="0" cy="0"/>
        </a:xfrm>
      </p:grpSpPr>
      <p:sp>
        <p:nvSpPr>
          <p:cNvPr name="Freeform 2" id="2"/>
          <p:cNvSpPr/>
          <p:nvPr/>
        </p:nvSpPr>
        <p:spPr>
          <a:xfrm flipH="false" flipV="false" rot="-531520">
            <a:off x="-5433569" y="7249964"/>
            <a:ext cx="12102353" cy="8229600"/>
          </a:xfrm>
          <a:custGeom>
            <a:avLst/>
            <a:gdLst/>
            <a:ahLst/>
            <a:cxnLst/>
            <a:rect r="r" b="b" t="t" l="l"/>
            <a:pathLst>
              <a:path h="8229600" w="12102353">
                <a:moveTo>
                  <a:pt x="0" y="0"/>
                </a:moveTo>
                <a:lnTo>
                  <a:pt x="12102353" y="0"/>
                </a:lnTo>
                <a:lnTo>
                  <a:pt x="12102353" y="8229600"/>
                </a:lnTo>
                <a:lnTo>
                  <a:pt x="0" y="8229600"/>
                </a:lnTo>
                <a:lnTo>
                  <a:pt x="0" y="0"/>
                </a:lnTo>
                <a:close/>
              </a:path>
            </a:pathLst>
          </a:custGeom>
          <a:blipFill>
            <a:blip r:embed="rId2"/>
            <a:stretch>
              <a:fillRect l="0" t="0" r="0" b="0"/>
            </a:stretch>
          </a:blipFill>
        </p:spPr>
      </p:sp>
      <p:sp>
        <p:nvSpPr>
          <p:cNvPr name="Freeform 3" id="3"/>
          <p:cNvSpPr/>
          <p:nvPr/>
        </p:nvSpPr>
        <p:spPr>
          <a:xfrm flipH="true" flipV="false" rot="0">
            <a:off x="13275825" y="-2449890"/>
            <a:ext cx="6609715" cy="6204870"/>
          </a:xfrm>
          <a:custGeom>
            <a:avLst/>
            <a:gdLst/>
            <a:ahLst/>
            <a:cxnLst/>
            <a:rect r="r" b="b" t="t" l="l"/>
            <a:pathLst>
              <a:path h="6204870" w="6609715">
                <a:moveTo>
                  <a:pt x="6609715" y="0"/>
                </a:moveTo>
                <a:lnTo>
                  <a:pt x="0" y="0"/>
                </a:lnTo>
                <a:lnTo>
                  <a:pt x="0" y="6204870"/>
                </a:lnTo>
                <a:lnTo>
                  <a:pt x="6609715" y="6204870"/>
                </a:lnTo>
                <a:lnTo>
                  <a:pt x="6609715" y="0"/>
                </a:lnTo>
                <a:close/>
              </a:path>
            </a:pathLst>
          </a:custGeom>
          <a:blipFill>
            <a:blip r:embed="rId3"/>
            <a:stretch>
              <a:fillRect l="0" t="0" r="0" b="0"/>
            </a:stretch>
          </a:blipFill>
        </p:spPr>
      </p:sp>
      <p:sp>
        <p:nvSpPr>
          <p:cNvPr name="Freeform 4" id="4"/>
          <p:cNvSpPr/>
          <p:nvPr/>
        </p:nvSpPr>
        <p:spPr>
          <a:xfrm flipH="false" flipV="false" rot="0">
            <a:off x="843272" y="1727315"/>
            <a:ext cx="8068703" cy="5042939"/>
          </a:xfrm>
          <a:custGeom>
            <a:avLst/>
            <a:gdLst/>
            <a:ahLst/>
            <a:cxnLst/>
            <a:rect r="r" b="b" t="t" l="l"/>
            <a:pathLst>
              <a:path h="5042939" w="8068703">
                <a:moveTo>
                  <a:pt x="0" y="0"/>
                </a:moveTo>
                <a:lnTo>
                  <a:pt x="8068703" y="0"/>
                </a:lnTo>
                <a:lnTo>
                  <a:pt x="8068703" y="5042940"/>
                </a:lnTo>
                <a:lnTo>
                  <a:pt x="0" y="50429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583552" y="2019386"/>
            <a:ext cx="8255287" cy="5159554"/>
          </a:xfrm>
          <a:custGeom>
            <a:avLst/>
            <a:gdLst/>
            <a:ahLst/>
            <a:cxnLst/>
            <a:rect r="r" b="b" t="t" l="l"/>
            <a:pathLst>
              <a:path h="5159554" w="8255287">
                <a:moveTo>
                  <a:pt x="0" y="0"/>
                </a:moveTo>
                <a:lnTo>
                  <a:pt x="8255287" y="0"/>
                </a:lnTo>
                <a:lnTo>
                  <a:pt x="8255287" y="5159555"/>
                </a:lnTo>
                <a:lnTo>
                  <a:pt x="0" y="51595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141532" y="5841127"/>
            <a:ext cx="8004937" cy="5003086"/>
          </a:xfrm>
          <a:custGeom>
            <a:avLst/>
            <a:gdLst/>
            <a:ahLst/>
            <a:cxnLst/>
            <a:rect r="r" b="b" t="t" l="l"/>
            <a:pathLst>
              <a:path h="5003086" w="8004937">
                <a:moveTo>
                  <a:pt x="0" y="0"/>
                </a:moveTo>
                <a:lnTo>
                  <a:pt x="8004936" y="0"/>
                </a:lnTo>
                <a:lnTo>
                  <a:pt x="8004936" y="5003085"/>
                </a:lnTo>
                <a:lnTo>
                  <a:pt x="0" y="50030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38541" y="339498"/>
            <a:ext cx="11555535" cy="1197317"/>
          </a:xfrm>
          <a:prstGeom prst="rect">
            <a:avLst/>
          </a:prstGeom>
        </p:spPr>
        <p:txBody>
          <a:bodyPr anchor="t" rtlCol="false" tIns="0" lIns="0" bIns="0" rIns="0">
            <a:spAutoFit/>
          </a:bodyPr>
          <a:lstStyle/>
          <a:p>
            <a:pPr algn="l">
              <a:lnSpc>
                <a:spcPts val="8687"/>
              </a:lnSpc>
            </a:pPr>
            <a:r>
              <a:rPr lang="en-US" sz="9652">
                <a:solidFill>
                  <a:srgbClr val="414B5B"/>
                </a:solidFill>
                <a:latin typeface="Londrina Solid"/>
              </a:rPr>
              <a:t>PEGADAIAN SYARIAH</a:t>
            </a:r>
          </a:p>
        </p:txBody>
      </p:sp>
      <p:sp>
        <p:nvSpPr>
          <p:cNvPr name="Freeform 8" id="8"/>
          <p:cNvSpPr/>
          <p:nvPr/>
        </p:nvSpPr>
        <p:spPr>
          <a:xfrm flipH="false" flipV="false" rot="0">
            <a:off x="1028700" y="1727315"/>
            <a:ext cx="747701" cy="1168284"/>
          </a:xfrm>
          <a:custGeom>
            <a:avLst/>
            <a:gdLst/>
            <a:ahLst/>
            <a:cxnLst/>
            <a:rect r="r" b="b" t="t" l="l"/>
            <a:pathLst>
              <a:path h="1168284" w="747701">
                <a:moveTo>
                  <a:pt x="0" y="0"/>
                </a:moveTo>
                <a:lnTo>
                  <a:pt x="747701" y="0"/>
                </a:lnTo>
                <a:lnTo>
                  <a:pt x="747701" y="1168284"/>
                </a:lnTo>
                <a:lnTo>
                  <a:pt x="0" y="11682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583552" y="2311457"/>
            <a:ext cx="874931" cy="1143022"/>
          </a:xfrm>
          <a:custGeom>
            <a:avLst/>
            <a:gdLst/>
            <a:ahLst/>
            <a:cxnLst/>
            <a:rect r="r" b="b" t="t" l="l"/>
            <a:pathLst>
              <a:path h="1143022" w="874931">
                <a:moveTo>
                  <a:pt x="0" y="0"/>
                </a:moveTo>
                <a:lnTo>
                  <a:pt x="874932" y="0"/>
                </a:lnTo>
                <a:lnTo>
                  <a:pt x="874932" y="1143022"/>
                </a:lnTo>
                <a:lnTo>
                  <a:pt x="0" y="11430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0" id="10"/>
          <p:cNvSpPr/>
          <p:nvPr/>
        </p:nvSpPr>
        <p:spPr>
          <a:xfrm flipH="false" flipV="false" rot="0">
            <a:off x="5599416" y="6035919"/>
            <a:ext cx="795959" cy="1143022"/>
          </a:xfrm>
          <a:custGeom>
            <a:avLst/>
            <a:gdLst/>
            <a:ahLst/>
            <a:cxnLst/>
            <a:rect r="r" b="b" t="t" l="l"/>
            <a:pathLst>
              <a:path h="1143022" w="795959">
                <a:moveTo>
                  <a:pt x="0" y="0"/>
                </a:moveTo>
                <a:lnTo>
                  <a:pt x="795959" y="0"/>
                </a:lnTo>
                <a:lnTo>
                  <a:pt x="795959" y="1143022"/>
                </a:lnTo>
                <a:lnTo>
                  <a:pt x="0" y="114302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1" id="11"/>
          <p:cNvSpPr/>
          <p:nvPr/>
        </p:nvSpPr>
        <p:spPr>
          <a:xfrm flipH="false" flipV="false" rot="0">
            <a:off x="-287791" y="7455065"/>
            <a:ext cx="3699677" cy="2831935"/>
          </a:xfrm>
          <a:custGeom>
            <a:avLst/>
            <a:gdLst/>
            <a:ahLst/>
            <a:cxnLst/>
            <a:rect r="r" b="b" t="t" l="l"/>
            <a:pathLst>
              <a:path h="2831935" w="3699677">
                <a:moveTo>
                  <a:pt x="0" y="0"/>
                </a:moveTo>
                <a:lnTo>
                  <a:pt x="3699677" y="0"/>
                </a:lnTo>
                <a:lnTo>
                  <a:pt x="3699677" y="2831935"/>
                </a:lnTo>
                <a:lnTo>
                  <a:pt x="0" y="28319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2" id="12"/>
          <p:cNvSpPr txBox="true"/>
          <p:nvPr/>
        </p:nvSpPr>
        <p:spPr>
          <a:xfrm rot="0">
            <a:off x="1365309" y="2627005"/>
            <a:ext cx="6959389" cy="3214122"/>
          </a:xfrm>
          <a:prstGeom prst="rect">
            <a:avLst/>
          </a:prstGeom>
        </p:spPr>
        <p:txBody>
          <a:bodyPr anchor="t" rtlCol="false" tIns="0" lIns="0" bIns="0" rIns="0">
            <a:spAutoFit/>
          </a:bodyPr>
          <a:lstStyle/>
          <a:p>
            <a:pPr algn="ctr">
              <a:lnSpc>
                <a:spcPts val="2884"/>
              </a:lnSpc>
            </a:pPr>
            <a:r>
              <a:rPr lang="en-US" sz="2403">
                <a:solidFill>
                  <a:srgbClr val="414B5B"/>
                </a:solidFill>
                <a:latin typeface="Comic Relief Bold"/>
              </a:rPr>
              <a:t>Amanah</a:t>
            </a:r>
            <a:r>
              <a:rPr lang="en-US" sz="2403">
                <a:solidFill>
                  <a:srgbClr val="414B5B"/>
                </a:solidFill>
                <a:latin typeface="Comic Relief"/>
              </a:rPr>
              <a:t>: Produk Pegadaian Syariah untuk kendaraan bermotor. Plafon pinjaman antara Rp5.000.000 sampai Rp45.000.000 dengan tenor pembayaran 12-60 bulan. Peminjam dikenakan biaya administrasi sebesar Rp70.000 untuk motor, dan Rp200.000 untuk mobil. Dalam Amanah, terdapat biaya pemeliharaan yang besarnya 0,9 persen dari harga kendaraan.</a:t>
            </a:r>
          </a:p>
          <a:p>
            <a:pPr algn="ctr">
              <a:lnSpc>
                <a:spcPts val="2884"/>
              </a:lnSpc>
            </a:pPr>
          </a:p>
        </p:txBody>
      </p:sp>
      <p:sp>
        <p:nvSpPr>
          <p:cNvPr name="TextBox 13" id="13"/>
          <p:cNvSpPr txBox="true"/>
          <p:nvPr/>
        </p:nvSpPr>
        <p:spPr>
          <a:xfrm rot="0">
            <a:off x="10021018" y="3033430"/>
            <a:ext cx="7381317" cy="3333750"/>
          </a:xfrm>
          <a:prstGeom prst="rect">
            <a:avLst/>
          </a:prstGeom>
        </p:spPr>
        <p:txBody>
          <a:bodyPr anchor="t" rtlCol="false" tIns="0" lIns="0" bIns="0" rIns="0">
            <a:spAutoFit/>
          </a:bodyPr>
          <a:lstStyle/>
          <a:p>
            <a:pPr algn="ctr">
              <a:lnSpc>
                <a:spcPts val="2999"/>
              </a:lnSpc>
            </a:pPr>
            <a:r>
              <a:rPr lang="en-US" sz="2499">
                <a:solidFill>
                  <a:srgbClr val="414B5B"/>
                </a:solidFill>
                <a:latin typeface="Comic Relief Bold"/>
              </a:rPr>
              <a:t>Rahn</a:t>
            </a:r>
            <a:r>
              <a:rPr lang="en-US" sz="2499">
                <a:solidFill>
                  <a:srgbClr val="414B5B"/>
                </a:solidFill>
                <a:latin typeface="Comic Relief"/>
              </a:rPr>
              <a:t>: Produk Pegadaian Syariah yang pembiayaannya berupa gadai emas, baik dalam bentuk perhiasaan maupun batangan. Jumlah pinjaman mulai dari Rp50.000 sampai Rp1.000.000.000 dengan tenor pembayaran 4 bulan, dan masih bisa diperpanjang. Terdapat biaya pemeliharaan sebesar Rp2.000 sampai Rp120.000, tergantung dari jumlah pinjaman.</a:t>
            </a:r>
          </a:p>
          <a:p>
            <a:pPr algn="ctr">
              <a:lnSpc>
                <a:spcPts val="2999"/>
              </a:lnSpc>
            </a:pPr>
          </a:p>
        </p:txBody>
      </p:sp>
      <p:sp>
        <p:nvSpPr>
          <p:cNvPr name="TextBox 14" id="14"/>
          <p:cNvSpPr txBox="true"/>
          <p:nvPr/>
        </p:nvSpPr>
        <p:spPr>
          <a:xfrm rot="0">
            <a:off x="5722499" y="6866295"/>
            <a:ext cx="6900151" cy="2962275"/>
          </a:xfrm>
          <a:prstGeom prst="rect">
            <a:avLst/>
          </a:prstGeom>
        </p:spPr>
        <p:txBody>
          <a:bodyPr anchor="t" rtlCol="false" tIns="0" lIns="0" bIns="0" rIns="0">
            <a:spAutoFit/>
          </a:bodyPr>
          <a:lstStyle/>
          <a:p>
            <a:pPr algn="ctr">
              <a:lnSpc>
                <a:spcPts val="2999"/>
              </a:lnSpc>
            </a:pPr>
            <a:r>
              <a:rPr lang="en-US" sz="2499">
                <a:solidFill>
                  <a:srgbClr val="414B5B"/>
                </a:solidFill>
                <a:latin typeface="Comic Relief Bold"/>
              </a:rPr>
              <a:t>Arrum emas</a:t>
            </a:r>
            <a:r>
              <a:rPr lang="en-US" sz="2499">
                <a:solidFill>
                  <a:srgbClr val="414B5B"/>
                </a:solidFill>
                <a:latin typeface="Comic Relief"/>
              </a:rPr>
              <a:t>: Produk Pegadaian Syariah berupa dana tunai yang jaminannya perhiasan, seperti emas atau berlian. Biaya administrasi sebesar Rp70.000, dan biaya pemeliharaan sebesar 0,95 persen dari nilai taksiran barang per bulan. Besarnya plafon pinjaman, yaitu 95 persen dari nilai taksiran.</a:t>
            </a:r>
          </a:p>
          <a:p>
            <a:pPr algn="ctr">
              <a:lnSpc>
                <a:spcPts val="2999"/>
              </a:lnSpc>
            </a:pPr>
          </a:p>
        </p:txBody>
      </p:sp>
      <p:sp>
        <p:nvSpPr>
          <p:cNvPr name="Freeform 15" id="15"/>
          <p:cNvSpPr/>
          <p:nvPr/>
        </p:nvSpPr>
        <p:spPr>
          <a:xfrm flipH="false" flipV="false" rot="0">
            <a:off x="14730844" y="-387267"/>
            <a:ext cx="3699677" cy="2831935"/>
          </a:xfrm>
          <a:custGeom>
            <a:avLst/>
            <a:gdLst/>
            <a:ahLst/>
            <a:cxnLst/>
            <a:rect r="r" b="b" t="t" l="l"/>
            <a:pathLst>
              <a:path h="2831935" w="3699677">
                <a:moveTo>
                  <a:pt x="0" y="0"/>
                </a:moveTo>
                <a:lnTo>
                  <a:pt x="3699677" y="0"/>
                </a:lnTo>
                <a:lnTo>
                  <a:pt x="3699677" y="2831934"/>
                </a:lnTo>
                <a:lnTo>
                  <a:pt x="0" y="283193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DFF"/>
        </a:solidFill>
      </p:bgPr>
    </p:bg>
    <p:spTree>
      <p:nvGrpSpPr>
        <p:cNvPr id="1" name=""/>
        <p:cNvGrpSpPr/>
        <p:nvPr/>
      </p:nvGrpSpPr>
      <p:grpSpPr>
        <a:xfrm>
          <a:off x="0" y="0"/>
          <a:ext cx="0" cy="0"/>
          <a:chOff x="0" y="0"/>
          <a:chExt cx="0" cy="0"/>
        </a:xfrm>
      </p:grpSpPr>
      <p:sp>
        <p:nvSpPr>
          <p:cNvPr name="Freeform 2" id="2"/>
          <p:cNvSpPr/>
          <p:nvPr/>
        </p:nvSpPr>
        <p:spPr>
          <a:xfrm flipH="false" flipV="false" rot="0">
            <a:off x="5070614" y="6751980"/>
            <a:ext cx="12102353" cy="8229600"/>
          </a:xfrm>
          <a:custGeom>
            <a:avLst/>
            <a:gdLst/>
            <a:ahLst/>
            <a:cxnLst/>
            <a:rect r="r" b="b" t="t" l="l"/>
            <a:pathLst>
              <a:path h="8229600" w="12102353">
                <a:moveTo>
                  <a:pt x="0" y="0"/>
                </a:moveTo>
                <a:lnTo>
                  <a:pt x="12102353" y="0"/>
                </a:lnTo>
                <a:lnTo>
                  <a:pt x="1210235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2048418" y="-2073735"/>
            <a:ext cx="6609715" cy="6204870"/>
          </a:xfrm>
          <a:custGeom>
            <a:avLst/>
            <a:gdLst/>
            <a:ahLst/>
            <a:cxnLst/>
            <a:rect r="r" b="b" t="t" l="l"/>
            <a:pathLst>
              <a:path h="6204870" w="6609715">
                <a:moveTo>
                  <a:pt x="0" y="0"/>
                </a:moveTo>
                <a:lnTo>
                  <a:pt x="6609715" y="0"/>
                </a:lnTo>
                <a:lnTo>
                  <a:pt x="6609715" y="6204870"/>
                </a:lnTo>
                <a:lnTo>
                  <a:pt x="0" y="6204870"/>
                </a:lnTo>
                <a:lnTo>
                  <a:pt x="0" y="0"/>
                </a:lnTo>
                <a:close/>
              </a:path>
            </a:pathLst>
          </a:custGeom>
          <a:blipFill>
            <a:blip r:embed="rId3"/>
            <a:stretch>
              <a:fillRect l="0" t="0" r="0" b="0"/>
            </a:stretch>
          </a:blipFill>
        </p:spPr>
      </p:sp>
      <p:sp>
        <p:nvSpPr>
          <p:cNvPr name="Freeform 4" id="4"/>
          <p:cNvSpPr/>
          <p:nvPr/>
        </p:nvSpPr>
        <p:spPr>
          <a:xfrm flipH="true" flipV="false" rot="0">
            <a:off x="5070614" y="4279725"/>
            <a:ext cx="7154438" cy="2679379"/>
          </a:xfrm>
          <a:custGeom>
            <a:avLst/>
            <a:gdLst/>
            <a:ahLst/>
            <a:cxnLst/>
            <a:rect r="r" b="b" t="t" l="l"/>
            <a:pathLst>
              <a:path h="2679379" w="7154438">
                <a:moveTo>
                  <a:pt x="7154438" y="0"/>
                </a:moveTo>
                <a:lnTo>
                  <a:pt x="0" y="0"/>
                </a:lnTo>
                <a:lnTo>
                  <a:pt x="0" y="2679380"/>
                </a:lnTo>
                <a:lnTo>
                  <a:pt x="7154438" y="2679380"/>
                </a:lnTo>
                <a:lnTo>
                  <a:pt x="715443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5070614" y="0"/>
            <a:ext cx="6951060" cy="2603213"/>
          </a:xfrm>
          <a:custGeom>
            <a:avLst/>
            <a:gdLst/>
            <a:ahLst/>
            <a:cxnLst/>
            <a:rect r="r" b="b" t="t" l="l"/>
            <a:pathLst>
              <a:path h="2603213" w="6951060">
                <a:moveTo>
                  <a:pt x="6951060" y="0"/>
                </a:moveTo>
                <a:lnTo>
                  <a:pt x="0" y="0"/>
                </a:lnTo>
                <a:lnTo>
                  <a:pt x="0" y="2603213"/>
                </a:lnTo>
                <a:lnTo>
                  <a:pt x="6951060" y="2603213"/>
                </a:lnTo>
                <a:lnTo>
                  <a:pt x="695106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5934433" y="7618144"/>
            <a:ext cx="6290619" cy="2355874"/>
          </a:xfrm>
          <a:custGeom>
            <a:avLst/>
            <a:gdLst/>
            <a:ahLst/>
            <a:cxnLst/>
            <a:rect r="r" b="b" t="t" l="l"/>
            <a:pathLst>
              <a:path h="2355874" w="6290619">
                <a:moveTo>
                  <a:pt x="6290619" y="0"/>
                </a:moveTo>
                <a:lnTo>
                  <a:pt x="0" y="0"/>
                </a:lnTo>
                <a:lnTo>
                  <a:pt x="0" y="2355874"/>
                </a:lnTo>
                <a:lnTo>
                  <a:pt x="6290619" y="2355874"/>
                </a:lnTo>
                <a:lnTo>
                  <a:pt x="629061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0">
            <a:off x="88920" y="1954492"/>
            <a:ext cx="7437468" cy="2785376"/>
          </a:xfrm>
          <a:custGeom>
            <a:avLst/>
            <a:gdLst/>
            <a:ahLst/>
            <a:cxnLst/>
            <a:rect r="r" b="b" t="t" l="l"/>
            <a:pathLst>
              <a:path h="2785376" w="7437468">
                <a:moveTo>
                  <a:pt x="7437468" y="0"/>
                </a:moveTo>
                <a:lnTo>
                  <a:pt x="0" y="0"/>
                </a:lnTo>
                <a:lnTo>
                  <a:pt x="0" y="2785375"/>
                </a:lnTo>
                <a:lnTo>
                  <a:pt x="7437468" y="2785375"/>
                </a:lnTo>
                <a:lnTo>
                  <a:pt x="743746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283030" y="6442482"/>
            <a:ext cx="6286569" cy="2354358"/>
          </a:xfrm>
          <a:custGeom>
            <a:avLst/>
            <a:gdLst/>
            <a:ahLst/>
            <a:cxnLst/>
            <a:rect r="r" b="b" t="t" l="l"/>
            <a:pathLst>
              <a:path h="2354358" w="6286569">
                <a:moveTo>
                  <a:pt x="6286569" y="0"/>
                </a:moveTo>
                <a:lnTo>
                  <a:pt x="0" y="0"/>
                </a:lnTo>
                <a:lnTo>
                  <a:pt x="0" y="2354357"/>
                </a:lnTo>
                <a:lnTo>
                  <a:pt x="6286569" y="2354357"/>
                </a:lnTo>
                <a:lnTo>
                  <a:pt x="6286569"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2618456" y="5859218"/>
            <a:ext cx="5375629" cy="4114800"/>
          </a:xfrm>
          <a:custGeom>
            <a:avLst/>
            <a:gdLst/>
            <a:ahLst/>
            <a:cxnLst/>
            <a:rect r="r" b="b" t="t" l="l"/>
            <a:pathLst>
              <a:path h="4114800" w="5375629">
                <a:moveTo>
                  <a:pt x="0" y="0"/>
                </a:moveTo>
                <a:lnTo>
                  <a:pt x="5375630" y="0"/>
                </a:lnTo>
                <a:lnTo>
                  <a:pt x="537563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10196499" y="1390650"/>
            <a:ext cx="7797587" cy="3086099"/>
          </a:xfrm>
          <a:prstGeom prst="rect">
            <a:avLst/>
          </a:prstGeom>
        </p:spPr>
        <p:txBody>
          <a:bodyPr anchor="t" rtlCol="false" tIns="0" lIns="0" bIns="0" rIns="0">
            <a:spAutoFit/>
          </a:bodyPr>
          <a:lstStyle/>
          <a:p>
            <a:pPr algn="r">
              <a:lnSpc>
                <a:spcPts val="11699"/>
              </a:lnSpc>
            </a:pPr>
            <a:r>
              <a:rPr lang="en-US" sz="12999">
                <a:solidFill>
                  <a:srgbClr val="414B5B"/>
                </a:solidFill>
                <a:latin typeface="Londrina Solid"/>
              </a:rPr>
              <a:t>MANFAAT PEGADAIAN</a:t>
            </a:r>
          </a:p>
        </p:txBody>
      </p:sp>
      <p:sp>
        <p:nvSpPr>
          <p:cNvPr name="TextBox 11" id="11"/>
          <p:cNvSpPr txBox="true"/>
          <p:nvPr/>
        </p:nvSpPr>
        <p:spPr>
          <a:xfrm rot="0">
            <a:off x="1115033" y="6948989"/>
            <a:ext cx="3955581" cy="1847850"/>
          </a:xfrm>
          <a:prstGeom prst="rect">
            <a:avLst/>
          </a:prstGeom>
        </p:spPr>
        <p:txBody>
          <a:bodyPr anchor="t" rtlCol="false" tIns="0" lIns="0" bIns="0" rIns="0">
            <a:spAutoFit/>
          </a:bodyPr>
          <a:lstStyle/>
          <a:p>
            <a:pPr algn="ctr">
              <a:lnSpc>
                <a:spcPts val="2999"/>
              </a:lnSpc>
            </a:pPr>
            <a:r>
              <a:rPr lang="en-US" sz="2499">
                <a:solidFill>
                  <a:srgbClr val="414B5B"/>
                </a:solidFill>
                <a:latin typeface="Comic Relief"/>
              </a:rPr>
              <a:t>MEMBANTU KEPERLUAN DANA MENDADAK DALAM JUMLAH YANG CUKUP BESAR.</a:t>
            </a:r>
          </a:p>
          <a:p>
            <a:pPr algn="ctr">
              <a:lnSpc>
                <a:spcPts val="2999"/>
              </a:lnSpc>
            </a:pPr>
          </a:p>
        </p:txBody>
      </p:sp>
      <p:sp>
        <p:nvSpPr>
          <p:cNvPr name="TextBox 12" id="12"/>
          <p:cNvSpPr txBox="true"/>
          <p:nvPr/>
        </p:nvSpPr>
        <p:spPr>
          <a:xfrm rot="0">
            <a:off x="5495050" y="320954"/>
            <a:ext cx="5902399" cy="2219325"/>
          </a:xfrm>
          <a:prstGeom prst="rect">
            <a:avLst/>
          </a:prstGeom>
        </p:spPr>
        <p:txBody>
          <a:bodyPr anchor="t" rtlCol="false" tIns="0" lIns="0" bIns="0" rIns="0">
            <a:spAutoFit/>
          </a:bodyPr>
          <a:lstStyle/>
          <a:p>
            <a:pPr algn="ctr">
              <a:lnSpc>
                <a:spcPts val="2999"/>
              </a:lnSpc>
            </a:pPr>
            <a:r>
              <a:rPr lang="en-US" sz="2499">
                <a:solidFill>
                  <a:srgbClr val="414B5B"/>
                </a:solidFill>
                <a:latin typeface="Comic Relief"/>
              </a:rPr>
              <a:t>TERSEDIANYA DANA PINJAMAN DENGAN PROSEDUR RELATIF LEBIH SEDERHANA DAN CEPAT DIBANDINGKAN DENGAN KREDIT PERBANKAN.</a:t>
            </a:r>
          </a:p>
          <a:p>
            <a:pPr algn="ctr">
              <a:lnSpc>
                <a:spcPts val="2999"/>
              </a:lnSpc>
            </a:pPr>
          </a:p>
        </p:txBody>
      </p:sp>
      <p:sp>
        <p:nvSpPr>
          <p:cNvPr name="TextBox 13" id="13"/>
          <p:cNvSpPr txBox="true"/>
          <p:nvPr/>
        </p:nvSpPr>
        <p:spPr>
          <a:xfrm rot="0">
            <a:off x="283030" y="2181225"/>
            <a:ext cx="6417314" cy="2962275"/>
          </a:xfrm>
          <a:prstGeom prst="rect">
            <a:avLst/>
          </a:prstGeom>
        </p:spPr>
        <p:txBody>
          <a:bodyPr anchor="t" rtlCol="false" tIns="0" lIns="0" bIns="0" rIns="0">
            <a:spAutoFit/>
          </a:bodyPr>
          <a:lstStyle/>
          <a:p>
            <a:pPr algn="ctr">
              <a:lnSpc>
                <a:spcPts val="2999"/>
              </a:lnSpc>
            </a:pPr>
            <a:r>
              <a:rPr lang="en-US" sz="2499">
                <a:solidFill>
                  <a:srgbClr val="414B5B"/>
                </a:solidFill>
                <a:latin typeface="Comic Relief"/>
              </a:rPr>
              <a:t>TIDAK PERLU MENJUAL BARANG KESAYANGAN ATAU BERHARGA UNTUK MENDAPATKAN DANA PINJAMAN, CUKUP MENITIPKANNYA DI PEGADAIAN DAN DAPAT DITEBUS KEMBALI SETELAH MELUNASI HUTANG.</a:t>
            </a:r>
          </a:p>
          <a:p>
            <a:pPr algn="ctr">
              <a:lnSpc>
                <a:spcPts val="2999"/>
              </a:lnSpc>
            </a:pPr>
          </a:p>
        </p:txBody>
      </p:sp>
      <p:sp>
        <p:nvSpPr>
          <p:cNvPr name="TextBox 14" id="14"/>
          <p:cNvSpPr txBox="true"/>
          <p:nvPr/>
        </p:nvSpPr>
        <p:spPr>
          <a:xfrm rot="0">
            <a:off x="6238525" y="8126168"/>
            <a:ext cx="5212020" cy="1847850"/>
          </a:xfrm>
          <a:prstGeom prst="rect">
            <a:avLst/>
          </a:prstGeom>
        </p:spPr>
        <p:txBody>
          <a:bodyPr anchor="t" rtlCol="false" tIns="0" lIns="0" bIns="0" rIns="0">
            <a:spAutoFit/>
          </a:bodyPr>
          <a:lstStyle/>
          <a:p>
            <a:pPr algn="ctr">
              <a:lnSpc>
                <a:spcPts val="2999"/>
              </a:lnSpc>
            </a:pPr>
            <a:r>
              <a:rPr lang="en-US" sz="2499">
                <a:solidFill>
                  <a:srgbClr val="414B5B"/>
                </a:solidFill>
                <a:latin typeface="Comic Relief"/>
              </a:rPr>
              <a:t>MEMILIKI LABORATORIUM PENGUJIAN BATU MULIA DAN WEWENANG PENERBITAN SERTIFIKAT.</a:t>
            </a:r>
          </a:p>
          <a:p>
            <a:pPr algn="ctr">
              <a:lnSpc>
                <a:spcPts val="2999"/>
              </a:lnSpc>
            </a:pPr>
          </a:p>
        </p:txBody>
      </p:sp>
      <p:sp>
        <p:nvSpPr>
          <p:cNvPr name="TextBox 15" id="15"/>
          <p:cNvSpPr txBox="true"/>
          <p:nvPr/>
        </p:nvSpPr>
        <p:spPr>
          <a:xfrm rot="0">
            <a:off x="5263165" y="4695202"/>
            <a:ext cx="6366169" cy="1847850"/>
          </a:xfrm>
          <a:prstGeom prst="rect">
            <a:avLst/>
          </a:prstGeom>
        </p:spPr>
        <p:txBody>
          <a:bodyPr anchor="t" rtlCol="false" tIns="0" lIns="0" bIns="0" rIns="0">
            <a:spAutoFit/>
          </a:bodyPr>
          <a:lstStyle/>
          <a:p>
            <a:pPr algn="ctr">
              <a:lnSpc>
                <a:spcPts val="2999"/>
              </a:lnSpc>
            </a:pPr>
            <a:r>
              <a:rPr lang="en-US" sz="2499">
                <a:solidFill>
                  <a:srgbClr val="414B5B"/>
                </a:solidFill>
                <a:latin typeface="Comic Relief"/>
              </a:rPr>
              <a:t>DAPAT MEMILIH JENIS PRODUK DAN LAYANAN YANG SESUAI DENGAN KEBUTUHAN DAN KEMAMPUAN, BAIK KONVENSIONAL MAUPUN SYARIAH.</a:t>
            </a:r>
          </a:p>
          <a:p>
            <a:pPr algn="ctr">
              <a:lnSpc>
                <a:spcPts val="29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DFF"/>
        </a:solidFill>
      </p:bgPr>
    </p:bg>
    <p:spTree>
      <p:nvGrpSpPr>
        <p:cNvPr id="1" name=""/>
        <p:cNvGrpSpPr/>
        <p:nvPr/>
      </p:nvGrpSpPr>
      <p:grpSpPr>
        <a:xfrm>
          <a:off x="0" y="0"/>
          <a:ext cx="0" cy="0"/>
          <a:chOff x="0" y="0"/>
          <a:chExt cx="0" cy="0"/>
        </a:xfrm>
      </p:grpSpPr>
      <p:sp>
        <p:nvSpPr>
          <p:cNvPr name="Freeform 2" id="2"/>
          <p:cNvSpPr/>
          <p:nvPr/>
        </p:nvSpPr>
        <p:spPr>
          <a:xfrm flipH="false" flipV="true" rot="0">
            <a:off x="-2408157" y="6499921"/>
            <a:ext cx="7993834" cy="7574158"/>
          </a:xfrm>
          <a:custGeom>
            <a:avLst/>
            <a:gdLst/>
            <a:ahLst/>
            <a:cxnLst/>
            <a:rect r="r" b="b" t="t" l="l"/>
            <a:pathLst>
              <a:path h="7574158" w="7993834">
                <a:moveTo>
                  <a:pt x="0" y="7574158"/>
                </a:moveTo>
                <a:lnTo>
                  <a:pt x="7993834" y="7574158"/>
                </a:lnTo>
                <a:lnTo>
                  <a:pt x="7993834" y="0"/>
                </a:lnTo>
                <a:lnTo>
                  <a:pt x="0" y="0"/>
                </a:lnTo>
                <a:lnTo>
                  <a:pt x="0" y="7574158"/>
                </a:lnTo>
                <a:close/>
              </a:path>
            </a:pathLst>
          </a:custGeom>
          <a:blipFill>
            <a:blip r:embed="rId2"/>
            <a:stretch>
              <a:fillRect l="0" t="0" r="0" b="0"/>
            </a:stretch>
          </a:blipFill>
        </p:spPr>
      </p:sp>
      <p:sp>
        <p:nvSpPr>
          <p:cNvPr name="Freeform 3" id="3"/>
          <p:cNvSpPr/>
          <p:nvPr/>
        </p:nvSpPr>
        <p:spPr>
          <a:xfrm flipH="false" flipV="false" rot="-1450741">
            <a:off x="7835139" y="7855521"/>
            <a:ext cx="12102353" cy="8229600"/>
          </a:xfrm>
          <a:custGeom>
            <a:avLst/>
            <a:gdLst/>
            <a:ahLst/>
            <a:cxnLst/>
            <a:rect r="r" b="b" t="t" l="l"/>
            <a:pathLst>
              <a:path h="8229600" w="12102353">
                <a:moveTo>
                  <a:pt x="0" y="0"/>
                </a:moveTo>
                <a:lnTo>
                  <a:pt x="12102353" y="0"/>
                </a:lnTo>
                <a:lnTo>
                  <a:pt x="1210235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2048418" y="-2073735"/>
            <a:ext cx="6609715" cy="6204870"/>
          </a:xfrm>
          <a:custGeom>
            <a:avLst/>
            <a:gdLst/>
            <a:ahLst/>
            <a:cxnLst/>
            <a:rect r="r" b="b" t="t" l="l"/>
            <a:pathLst>
              <a:path h="6204870" w="6609715">
                <a:moveTo>
                  <a:pt x="0" y="0"/>
                </a:moveTo>
                <a:lnTo>
                  <a:pt x="6609715" y="0"/>
                </a:lnTo>
                <a:lnTo>
                  <a:pt x="6609715" y="6204870"/>
                </a:lnTo>
                <a:lnTo>
                  <a:pt x="0" y="6204870"/>
                </a:lnTo>
                <a:lnTo>
                  <a:pt x="0" y="0"/>
                </a:lnTo>
                <a:close/>
              </a:path>
            </a:pathLst>
          </a:custGeom>
          <a:blipFill>
            <a:blip r:embed="rId4"/>
            <a:stretch>
              <a:fillRect l="0" t="0" r="0" b="0"/>
            </a:stretch>
          </a:blipFill>
        </p:spPr>
      </p:sp>
      <p:sp>
        <p:nvSpPr>
          <p:cNvPr name="Freeform 5" id="5"/>
          <p:cNvSpPr/>
          <p:nvPr/>
        </p:nvSpPr>
        <p:spPr>
          <a:xfrm flipH="false" flipV="false" rot="0">
            <a:off x="5279984" y="3323669"/>
            <a:ext cx="6429375" cy="4114800"/>
          </a:xfrm>
          <a:custGeom>
            <a:avLst/>
            <a:gdLst/>
            <a:ahLst/>
            <a:cxnLst/>
            <a:rect r="r" b="b" t="t" l="l"/>
            <a:pathLst>
              <a:path h="4114800" w="6429375">
                <a:moveTo>
                  <a:pt x="0" y="0"/>
                </a:moveTo>
                <a:lnTo>
                  <a:pt x="6429375" y="0"/>
                </a:lnTo>
                <a:lnTo>
                  <a:pt x="64293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188821">
            <a:off x="10489728" y="6077716"/>
            <a:ext cx="1966894" cy="2361990"/>
          </a:xfrm>
          <a:custGeom>
            <a:avLst/>
            <a:gdLst/>
            <a:ahLst/>
            <a:cxnLst/>
            <a:rect r="r" b="b" t="t" l="l"/>
            <a:pathLst>
              <a:path h="2361990" w="1966894">
                <a:moveTo>
                  <a:pt x="0" y="0"/>
                </a:moveTo>
                <a:lnTo>
                  <a:pt x="1966894" y="0"/>
                </a:lnTo>
                <a:lnTo>
                  <a:pt x="1966894" y="2361991"/>
                </a:lnTo>
                <a:lnTo>
                  <a:pt x="0" y="23619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2569824" y="4442521"/>
            <a:ext cx="3823947" cy="3823947"/>
          </a:xfrm>
          <a:custGeom>
            <a:avLst/>
            <a:gdLst/>
            <a:ahLst/>
            <a:cxnLst/>
            <a:rect r="r" b="b" t="t" l="l"/>
            <a:pathLst>
              <a:path h="3823947" w="3823947">
                <a:moveTo>
                  <a:pt x="3823948" y="0"/>
                </a:moveTo>
                <a:lnTo>
                  <a:pt x="0" y="0"/>
                </a:lnTo>
                <a:lnTo>
                  <a:pt x="0" y="3823947"/>
                </a:lnTo>
                <a:lnTo>
                  <a:pt x="3823948" y="3823947"/>
                </a:lnTo>
                <a:lnTo>
                  <a:pt x="382394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3010201" y="4630014"/>
            <a:ext cx="10968941" cy="1780603"/>
          </a:xfrm>
          <a:prstGeom prst="rect">
            <a:avLst/>
          </a:prstGeom>
        </p:spPr>
        <p:txBody>
          <a:bodyPr anchor="t" rtlCol="false" tIns="0" lIns="0" bIns="0" rIns="0">
            <a:spAutoFit/>
          </a:bodyPr>
          <a:lstStyle/>
          <a:p>
            <a:pPr algn="ctr">
              <a:lnSpc>
                <a:spcPts val="12996"/>
              </a:lnSpc>
            </a:pPr>
            <a:r>
              <a:rPr lang="en-US" sz="14440">
                <a:solidFill>
                  <a:srgbClr val="414B5B"/>
                </a:solidFill>
                <a:latin typeface="Londrina Solid"/>
              </a:rPr>
              <a:t>TERIMA KASIH</a:t>
            </a:r>
          </a:p>
        </p:txBody>
      </p:sp>
      <p:sp>
        <p:nvSpPr>
          <p:cNvPr name="Freeform 9" id="9"/>
          <p:cNvSpPr/>
          <p:nvPr/>
        </p:nvSpPr>
        <p:spPr>
          <a:xfrm flipH="false" flipV="false" rot="0">
            <a:off x="0" y="113048"/>
            <a:ext cx="4204385" cy="3210621"/>
          </a:xfrm>
          <a:custGeom>
            <a:avLst/>
            <a:gdLst/>
            <a:ahLst/>
            <a:cxnLst/>
            <a:rect r="r" b="b" t="t" l="l"/>
            <a:pathLst>
              <a:path h="3210621" w="4204385">
                <a:moveTo>
                  <a:pt x="0" y="0"/>
                </a:moveTo>
                <a:lnTo>
                  <a:pt x="4204385" y="0"/>
                </a:lnTo>
                <a:lnTo>
                  <a:pt x="4204385" y="3210621"/>
                </a:lnTo>
                <a:lnTo>
                  <a:pt x="0" y="32106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DAGEzgK1C38</dc:identifier>
  <dcterms:modified xsi:type="dcterms:W3CDTF">2011-08-01T06:04:30Z</dcterms:modified>
  <cp:revision>1</cp:revision>
  <dc:title>Merah Muda Dan Biru Ilustrasi Tugas Pelajaran Ekonomi Presentation</dc:title>
</cp:coreProperties>
</file>